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2" r:id="rId5"/>
    <p:sldId id="263" r:id="rId6"/>
    <p:sldId id="265" r:id="rId7"/>
    <p:sldId id="261" r:id="rId8"/>
    <p:sldId id="267" r:id="rId9"/>
    <p:sldId id="268" r:id="rId10"/>
    <p:sldId id="266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40FB6-2687-4064-857E-1385946952F6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B6330-4F21-4709-86FD-59E635E67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A36E1-D02B-44EF-A7F7-C7A2C6A59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6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C6A4-37BB-4183-8144-31BA4F71C69E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2C5B-D305-40E9-A4F0-F1F13170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97932" y="2565989"/>
            <a:ext cx="10919048" cy="240977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254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Practice and review science skills</a:t>
            </a:r>
            <a:r>
              <a:rPr lang="en-US" sz="3200" dirty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in a fun and mildly competitive 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 smtClean="0">
                <a:solidFill>
                  <a:srgbClr val="F94E70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NOT</a:t>
            </a:r>
            <a:r>
              <a:rPr lang="en-US" sz="3200" dirty="0" smtClean="0">
                <a:solidFill>
                  <a:srgbClr val="F94E70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: winning at all costs or making bad relationships</a:t>
            </a:r>
          </a:p>
        </p:txBody>
      </p:sp>
      <p:sp>
        <p:nvSpPr>
          <p:cNvPr id="6" name="Rounded Rectangle 8"/>
          <p:cNvSpPr/>
          <p:nvPr/>
        </p:nvSpPr>
        <p:spPr>
          <a:xfrm>
            <a:off x="487708" y="2179031"/>
            <a:ext cx="11252285" cy="1034925"/>
          </a:xfrm>
          <a:custGeom>
            <a:avLst/>
            <a:gdLst>
              <a:gd name="connsiteX0" fmla="*/ 0 w 3699641"/>
              <a:gd name="connsiteY0" fmla="*/ 206728 h 1240342"/>
              <a:gd name="connsiteX1" fmla="*/ 206728 w 3699641"/>
              <a:gd name="connsiteY1" fmla="*/ 0 h 1240342"/>
              <a:gd name="connsiteX2" fmla="*/ 3492913 w 3699641"/>
              <a:gd name="connsiteY2" fmla="*/ 0 h 1240342"/>
              <a:gd name="connsiteX3" fmla="*/ 3699641 w 3699641"/>
              <a:gd name="connsiteY3" fmla="*/ 206728 h 1240342"/>
              <a:gd name="connsiteX4" fmla="*/ 3699641 w 3699641"/>
              <a:gd name="connsiteY4" fmla="*/ 1033614 h 1240342"/>
              <a:gd name="connsiteX5" fmla="*/ 3492913 w 3699641"/>
              <a:gd name="connsiteY5" fmla="*/ 1240342 h 1240342"/>
              <a:gd name="connsiteX6" fmla="*/ 206728 w 3699641"/>
              <a:gd name="connsiteY6" fmla="*/ 1240342 h 1240342"/>
              <a:gd name="connsiteX7" fmla="*/ 0 w 3699641"/>
              <a:gd name="connsiteY7" fmla="*/ 1033614 h 1240342"/>
              <a:gd name="connsiteX8" fmla="*/ 0 w 3699641"/>
              <a:gd name="connsiteY8" fmla="*/ 206728 h 1240342"/>
              <a:gd name="connsiteX0" fmla="*/ 31145 w 3730786"/>
              <a:gd name="connsiteY0" fmla="*/ 206728 h 1240342"/>
              <a:gd name="connsiteX1" fmla="*/ 237873 w 3730786"/>
              <a:gd name="connsiteY1" fmla="*/ 0 h 1240342"/>
              <a:gd name="connsiteX2" fmla="*/ 3524058 w 3730786"/>
              <a:gd name="connsiteY2" fmla="*/ 0 h 1240342"/>
              <a:gd name="connsiteX3" fmla="*/ 3730786 w 3730786"/>
              <a:gd name="connsiteY3" fmla="*/ 206728 h 1240342"/>
              <a:gd name="connsiteX4" fmla="*/ 3730786 w 3730786"/>
              <a:gd name="connsiteY4" fmla="*/ 1033614 h 1240342"/>
              <a:gd name="connsiteX5" fmla="*/ 3524058 w 3730786"/>
              <a:gd name="connsiteY5" fmla="*/ 1240342 h 1240342"/>
              <a:gd name="connsiteX6" fmla="*/ 59197 w 3730786"/>
              <a:gd name="connsiteY6" fmla="*/ 1040645 h 1240342"/>
              <a:gd name="connsiteX7" fmla="*/ 31145 w 3730786"/>
              <a:gd name="connsiteY7" fmla="*/ 1033614 h 1240342"/>
              <a:gd name="connsiteX8" fmla="*/ 31145 w 3730786"/>
              <a:gd name="connsiteY8" fmla="*/ 206728 h 1240342"/>
              <a:gd name="connsiteX0" fmla="*/ 31145 w 3800372"/>
              <a:gd name="connsiteY0" fmla="*/ 206728 h 1086246"/>
              <a:gd name="connsiteX1" fmla="*/ 237873 w 3800372"/>
              <a:gd name="connsiteY1" fmla="*/ 0 h 1086246"/>
              <a:gd name="connsiteX2" fmla="*/ 3524058 w 3800372"/>
              <a:gd name="connsiteY2" fmla="*/ 0 h 1086246"/>
              <a:gd name="connsiteX3" fmla="*/ 3730786 w 3800372"/>
              <a:gd name="connsiteY3" fmla="*/ 206728 h 1086246"/>
              <a:gd name="connsiteX4" fmla="*/ 3730786 w 3800372"/>
              <a:gd name="connsiteY4" fmla="*/ 1033614 h 1086246"/>
              <a:gd name="connsiteX5" fmla="*/ 3755285 w 3800372"/>
              <a:gd name="connsiteY5" fmla="*/ 1030136 h 1086246"/>
              <a:gd name="connsiteX6" fmla="*/ 59197 w 3800372"/>
              <a:gd name="connsiteY6" fmla="*/ 1040645 h 1086246"/>
              <a:gd name="connsiteX7" fmla="*/ 31145 w 3800372"/>
              <a:gd name="connsiteY7" fmla="*/ 1033614 h 1086246"/>
              <a:gd name="connsiteX8" fmla="*/ 31145 w 3800372"/>
              <a:gd name="connsiteY8" fmla="*/ 206728 h 108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0372" h="1086246">
                <a:moveTo>
                  <a:pt x="31145" y="206728"/>
                </a:moveTo>
                <a:cubicBezTo>
                  <a:pt x="31145" y="92555"/>
                  <a:pt x="123700" y="0"/>
                  <a:pt x="237873" y="0"/>
                </a:cubicBezTo>
                <a:lnTo>
                  <a:pt x="3524058" y="0"/>
                </a:lnTo>
                <a:cubicBezTo>
                  <a:pt x="3638231" y="0"/>
                  <a:pt x="3730786" y="92555"/>
                  <a:pt x="3730786" y="206728"/>
                </a:cubicBezTo>
                <a:lnTo>
                  <a:pt x="3730786" y="1033614"/>
                </a:lnTo>
                <a:cubicBezTo>
                  <a:pt x="3730786" y="1147787"/>
                  <a:pt x="3869458" y="1030136"/>
                  <a:pt x="3755285" y="1030136"/>
                </a:cubicBezTo>
                <a:lnTo>
                  <a:pt x="59197" y="1040645"/>
                </a:lnTo>
                <a:cubicBezTo>
                  <a:pt x="-54976" y="1040645"/>
                  <a:pt x="31145" y="1147787"/>
                  <a:pt x="31145" y="1033614"/>
                </a:cubicBezTo>
                <a:lnTo>
                  <a:pt x="31145" y="206728"/>
                </a:lnTo>
                <a:close/>
              </a:path>
            </a:pathLst>
          </a:custGeom>
          <a:solidFill>
            <a:srgbClr val="2CC7D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Objective</a:t>
            </a:r>
            <a:endParaRPr lang="en-US" sz="60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239" y="430671"/>
            <a:ext cx="118737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Science Showdown</a:t>
            </a:r>
            <a:endParaRPr lang="en-US" sz="8800" b="0" cap="none" spc="0" dirty="0">
              <a:ln w="0"/>
              <a:solidFill>
                <a:srgbClr val="7BDCE9"/>
              </a:solidFill>
              <a:effectLst>
                <a:outerShdw dist="50800" dir="3000000" algn="ctr" rotWithShape="0">
                  <a:schemeClr val="bg1"/>
                </a:outerShdw>
              </a:effectLst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pic>
        <p:nvPicPr>
          <p:cNvPr id="12290" name="Picture 2" descr="Sparkle GIFs - Get the best GIF on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35" y="-276883"/>
            <a:ext cx="2305009" cy="23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parkle GIFs - Get the best GIF on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86991" y="-319457"/>
            <a:ext cx="2305009" cy="23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300" y="1746504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uses electric energy to create heat?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915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57300" y="1983443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Draw 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a diagram of the heat spinner using heat energy.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85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parkle GIFs - Get the best GIF on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95" y="2316163"/>
            <a:ext cx="2305009" cy="23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46843" y="2745392"/>
            <a:ext cx="52501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Round </a:t>
            </a:r>
            <a:r>
              <a:rPr lang="en-US" sz="8800" dirty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3</a:t>
            </a:r>
            <a:endParaRPr lang="en-US" sz="8800" b="0" cap="none" spc="0" dirty="0">
              <a:ln w="0"/>
              <a:solidFill>
                <a:srgbClr val="7BDCE9"/>
              </a:solidFill>
              <a:effectLst>
                <a:outerShdw dist="50800" dir="3000000" algn="ctr" rotWithShape="0">
                  <a:schemeClr val="bg1"/>
                </a:outerShdw>
              </a:effectLst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57605" y="182681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True/False: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Burnable energy sources include: wood, smoke, gas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427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Name 3 renewable energy sources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818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is necessary to create solar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987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are 2 challenges when using solar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507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is necessary to create hydroelectric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173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are 2 challenges when using hydroelectric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08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is necessary to create wind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443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28420" y="18471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are 2 challenges when using wind energy?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175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45068" y="471654"/>
            <a:ext cx="10636293" cy="565601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One team will choose a question at a time; players have 20 seconds to answer (teammates can help).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If the player answers </a:t>
            </a:r>
            <a:r>
              <a:rPr lang="en-US" sz="28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correctly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they get 1 point and choose a </a:t>
            </a:r>
            <a:r>
              <a:rPr lang="en-US" sz="2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Bazinga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card.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Teams will choose, read aloud, and complete the task on their </a:t>
            </a:r>
            <a:r>
              <a:rPr lang="en-US" sz="2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Bazinga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cards. </a:t>
            </a:r>
            <a:r>
              <a:rPr lang="en-US" sz="2800" b="1" dirty="0" smtClean="0">
                <a:solidFill>
                  <a:srgbClr val="F94E70"/>
                </a:solidFill>
                <a:latin typeface="Century Gothic" panose="020B0502020202020204" pitchFamily="34" charset="0"/>
              </a:rPr>
              <a:t>Cards may have good and bad tasks!</a:t>
            </a:r>
          </a:p>
          <a:p>
            <a:pPr marL="457200" indent="-457200">
              <a:buAutoNum type="arabicPeriod"/>
            </a:pPr>
            <a:r>
              <a:rPr lang="en-US" sz="28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Good sportsmanship only</a:t>
            </a:r>
            <a:r>
              <a:rPr lang="en-US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 put-downs or blaming others, just try your best </a:t>
            </a:r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 This is to help us recognize what we already know and what we need to study!</a:t>
            </a:r>
            <a:endParaRPr lang="en-US" sz="2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608883" y="471654"/>
            <a:ext cx="10986488" cy="955783"/>
          </a:xfrm>
          <a:custGeom>
            <a:avLst/>
            <a:gdLst>
              <a:gd name="connsiteX0" fmla="*/ 0 w 3699641"/>
              <a:gd name="connsiteY0" fmla="*/ 206728 h 1240342"/>
              <a:gd name="connsiteX1" fmla="*/ 206728 w 3699641"/>
              <a:gd name="connsiteY1" fmla="*/ 0 h 1240342"/>
              <a:gd name="connsiteX2" fmla="*/ 3492913 w 3699641"/>
              <a:gd name="connsiteY2" fmla="*/ 0 h 1240342"/>
              <a:gd name="connsiteX3" fmla="*/ 3699641 w 3699641"/>
              <a:gd name="connsiteY3" fmla="*/ 206728 h 1240342"/>
              <a:gd name="connsiteX4" fmla="*/ 3699641 w 3699641"/>
              <a:gd name="connsiteY4" fmla="*/ 1033614 h 1240342"/>
              <a:gd name="connsiteX5" fmla="*/ 3492913 w 3699641"/>
              <a:gd name="connsiteY5" fmla="*/ 1240342 h 1240342"/>
              <a:gd name="connsiteX6" fmla="*/ 206728 w 3699641"/>
              <a:gd name="connsiteY6" fmla="*/ 1240342 h 1240342"/>
              <a:gd name="connsiteX7" fmla="*/ 0 w 3699641"/>
              <a:gd name="connsiteY7" fmla="*/ 1033614 h 1240342"/>
              <a:gd name="connsiteX8" fmla="*/ 0 w 3699641"/>
              <a:gd name="connsiteY8" fmla="*/ 206728 h 1240342"/>
              <a:gd name="connsiteX0" fmla="*/ 31145 w 3730786"/>
              <a:gd name="connsiteY0" fmla="*/ 206728 h 1240342"/>
              <a:gd name="connsiteX1" fmla="*/ 237873 w 3730786"/>
              <a:gd name="connsiteY1" fmla="*/ 0 h 1240342"/>
              <a:gd name="connsiteX2" fmla="*/ 3524058 w 3730786"/>
              <a:gd name="connsiteY2" fmla="*/ 0 h 1240342"/>
              <a:gd name="connsiteX3" fmla="*/ 3730786 w 3730786"/>
              <a:gd name="connsiteY3" fmla="*/ 206728 h 1240342"/>
              <a:gd name="connsiteX4" fmla="*/ 3730786 w 3730786"/>
              <a:gd name="connsiteY4" fmla="*/ 1033614 h 1240342"/>
              <a:gd name="connsiteX5" fmla="*/ 3524058 w 3730786"/>
              <a:gd name="connsiteY5" fmla="*/ 1240342 h 1240342"/>
              <a:gd name="connsiteX6" fmla="*/ 59197 w 3730786"/>
              <a:gd name="connsiteY6" fmla="*/ 1040645 h 1240342"/>
              <a:gd name="connsiteX7" fmla="*/ 31145 w 3730786"/>
              <a:gd name="connsiteY7" fmla="*/ 1033614 h 1240342"/>
              <a:gd name="connsiteX8" fmla="*/ 31145 w 3730786"/>
              <a:gd name="connsiteY8" fmla="*/ 206728 h 1240342"/>
              <a:gd name="connsiteX0" fmla="*/ 31145 w 3800372"/>
              <a:gd name="connsiteY0" fmla="*/ 206728 h 1086246"/>
              <a:gd name="connsiteX1" fmla="*/ 237873 w 3800372"/>
              <a:gd name="connsiteY1" fmla="*/ 0 h 1086246"/>
              <a:gd name="connsiteX2" fmla="*/ 3524058 w 3800372"/>
              <a:gd name="connsiteY2" fmla="*/ 0 h 1086246"/>
              <a:gd name="connsiteX3" fmla="*/ 3730786 w 3800372"/>
              <a:gd name="connsiteY3" fmla="*/ 206728 h 1086246"/>
              <a:gd name="connsiteX4" fmla="*/ 3730786 w 3800372"/>
              <a:gd name="connsiteY4" fmla="*/ 1033614 h 1086246"/>
              <a:gd name="connsiteX5" fmla="*/ 3755285 w 3800372"/>
              <a:gd name="connsiteY5" fmla="*/ 1030136 h 1086246"/>
              <a:gd name="connsiteX6" fmla="*/ 59197 w 3800372"/>
              <a:gd name="connsiteY6" fmla="*/ 1040645 h 1086246"/>
              <a:gd name="connsiteX7" fmla="*/ 31145 w 3800372"/>
              <a:gd name="connsiteY7" fmla="*/ 1033614 h 1086246"/>
              <a:gd name="connsiteX8" fmla="*/ 31145 w 3800372"/>
              <a:gd name="connsiteY8" fmla="*/ 206728 h 108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0372" h="1086246">
                <a:moveTo>
                  <a:pt x="31145" y="206728"/>
                </a:moveTo>
                <a:cubicBezTo>
                  <a:pt x="31145" y="92555"/>
                  <a:pt x="123700" y="0"/>
                  <a:pt x="237873" y="0"/>
                </a:cubicBezTo>
                <a:lnTo>
                  <a:pt x="3524058" y="0"/>
                </a:lnTo>
                <a:cubicBezTo>
                  <a:pt x="3638231" y="0"/>
                  <a:pt x="3730786" y="92555"/>
                  <a:pt x="3730786" y="206728"/>
                </a:cubicBezTo>
                <a:lnTo>
                  <a:pt x="3730786" y="1033614"/>
                </a:lnTo>
                <a:cubicBezTo>
                  <a:pt x="3730786" y="1147787"/>
                  <a:pt x="3869458" y="1030136"/>
                  <a:pt x="3755285" y="1030136"/>
                </a:cubicBezTo>
                <a:lnTo>
                  <a:pt x="59197" y="1040645"/>
                </a:lnTo>
                <a:cubicBezTo>
                  <a:pt x="-54976" y="1040645"/>
                  <a:pt x="31145" y="1147787"/>
                  <a:pt x="31145" y="1033614"/>
                </a:cubicBezTo>
                <a:lnTo>
                  <a:pt x="31145" y="206728"/>
                </a:lnTo>
                <a:close/>
              </a:path>
            </a:pathLst>
          </a:custGeom>
          <a:solidFill>
            <a:srgbClr val="B2FCF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How to play:</a:t>
            </a:r>
            <a:endParaRPr lang="en-US" sz="5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7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57300" y="1983443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Draw 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a diagram of a town that could use all 3 sources of energy. Include the windmills, solar panels, and hydroelectric resources.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48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parkle GIFs - Get the best GIF on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95" y="2316163"/>
            <a:ext cx="2305009" cy="23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21383" y="2745392"/>
            <a:ext cx="51010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Round 1</a:t>
            </a:r>
            <a:endParaRPr lang="en-US" sz="8800" b="0" cap="none" spc="0" dirty="0">
              <a:ln w="0"/>
              <a:solidFill>
                <a:srgbClr val="7BDCE9"/>
              </a:solidFill>
              <a:effectLst>
                <a:outerShdw dist="50800" dir="3000000" algn="ctr" rotWithShape="0">
                  <a:schemeClr val="bg1"/>
                </a:outerShdw>
              </a:effectLst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57300" y="178617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Which is a form of energy?</a:t>
            </a:r>
          </a:p>
          <a:p>
            <a:pPr algn="ctr"/>
            <a:r>
              <a:rPr lang="en-US" sz="4800" dirty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l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ight     heat     both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78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57300" y="1672336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3 items that would </a:t>
            </a:r>
            <a:r>
              <a:rPr lang="en-US" sz="4800" u="sng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NOT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 work in a power outage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01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300" y="1746504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Why would those items stop working?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292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300" y="1746504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uses electric energy to create light?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411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57300" y="1983443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Draw 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a diagram of how a lightbulb can be lit up by a battery. Use labels!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5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300" y="1746504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What is a conductor and </a:t>
            </a:r>
            <a:r>
              <a:rPr lang="en-US" sz="4800" dirty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w</a:t>
            </a:r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hat is its purpose?</a:t>
            </a:r>
            <a:endParaRPr lang="en-US" sz="4800" dirty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358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parkle GIFs - Get the best GIF on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95" y="2316163"/>
            <a:ext cx="2305009" cy="23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56274" y="2745392"/>
            <a:ext cx="54312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Round </a:t>
            </a:r>
            <a:r>
              <a:rPr lang="en-US" sz="8800" b="0" cap="none" spc="0" dirty="0" smtClean="0">
                <a:ln w="0"/>
                <a:solidFill>
                  <a:srgbClr val="7BDCE9"/>
                </a:solidFill>
                <a:effectLst>
                  <a:outerShdw dist="50800" dir="3000000" algn="ctr" rotWithShape="0">
                    <a:schemeClr val="bg1"/>
                  </a:outerShdw>
                </a:effectLst>
                <a:latin typeface="HelloTexas" panose="02000603000000000000" pitchFamily="2" charset="0"/>
                <a:ea typeface="HelloTexas" panose="02000603000000000000" pitchFamily="2" charset="0"/>
              </a:rPr>
              <a:t>2</a:t>
            </a:r>
            <a:endParaRPr lang="en-US" sz="8800" b="0" cap="none" spc="0" dirty="0">
              <a:ln w="0"/>
              <a:solidFill>
                <a:srgbClr val="7BDCE9"/>
              </a:solidFill>
              <a:effectLst>
                <a:outerShdw dist="50800" dir="3000000" algn="ctr" rotWithShape="0">
                  <a:schemeClr val="bg1"/>
                </a:outerShdw>
              </a:effectLst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6180" y="1694731"/>
            <a:ext cx="9628632" cy="3547872"/>
          </a:xfrm>
          <a:prstGeom prst="roundRect">
            <a:avLst/>
          </a:prstGeom>
          <a:solidFill>
            <a:srgbClr val="2CC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2 ways you can tell energy is being released</a:t>
            </a:r>
            <a:endParaRPr lang="en-US" sz="4800" dirty="0" smtClean="0">
              <a:solidFill>
                <a:schemeClr val="tx1"/>
              </a:solidFill>
              <a:latin typeface="HelloTexas" panose="02000603000000000000" pitchFamily="2" charset="0"/>
              <a:ea typeface="HelloTexas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544" y="329184"/>
            <a:ext cx="8010144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loLori" panose="02000603000000000000" pitchFamily="2" charset="0"/>
                <a:ea typeface="HelloLori" panose="02000603000000000000" pitchFamily="2" charset="0"/>
              </a:rPr>
              <a:t>Be in your seat and ready to answer when this disappears!</a:t>
            </a:r>
            <a:endParaRPr lang="en-US" sz="2400" dirty="0">
              <a:solidFill>
                <a:schemeClr val="tx1"/>
              </a:solidFill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566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530</Words>
  <Application>Microsoft Office PowerPoint</Application>
  <PresentationFormat>Widescreen</PresentationFormat>
  <Paragraphs>51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HelloLori</vt:lpstr>
      <vt:lpstr>HelloTexas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Karleen Bondoc</dc:creator>
  <cp:lastModifiedBy>Karleen Bondoc</cp:lastModifiedBy>
  <cp:revision>3</cp:revision>
  <dcterms:created xsi:type="dcterms:W3CDTF">2022-05-08T02:30:36Z</dcterms:created>
  <dcterms:modified xsi:type="dcterms:W3CDTF">2022-05-08T02:43:14Z</dcterms:modified>
</cp:coreProperties>
</file>